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60" r:id="rId3"/>
    <p:sldId id="284" r:id="rId4"/>
    <p:sldId id="285" r:id="rId5"/>
    <p:sldId id="28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1" autoAdjust="0"/>
    <p:restoredTop sz="94660"/>
  </p:normalViewPr>
  <p:slideViewPr>
    <p:cSldViewPr snapToGrid="0">
      <p:cViewPr varScale="1">
        <p:scale>
          <a:sx n="85" d="100"/>
          <a:sy n="85" d="100"/>
        </p:scale>
        <p:origin x="35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8EF55DB5-654A-4BF4-B9E2-422032E8D5AC}" type="datetimeFigureOut">
              <a:rPr lang="en-US" smtClean="0"/>
              <a:t>5/12/2023</a:t>
            </a:fld>
            <a:endParaRPr lang="en-US"/>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82A887B1-67D3-4CFF-AE3A-C87E2BEE611B}"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5044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F55DB5-654A-4BF4-B9E2-422032E8D5AC}"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887B1-67D3-4CFF-AE3A-C87E2BEE611B}" type="slidenum">
              <a:rPr lang="en-US" smtClean="0"/>
              <a:t>‹#›</a:t>
            </a:fld>
            <a:endParaRPr lang="en-US"/>
          </a:p>
        </p:txBody>
      </p:sp>
    </p:spTree>
    <p:extLst>
      <p:ext uri="{BB962C8B-B14F-4D97-AF65-F5344CB8AC3E}">
        <p14:creationId xmlns:p14="http://schemas.microsoft.com/office/powerpoint/2010/main" val="92552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F55DB5-654A-4BF4-B9E2-422032E8D5AC}"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887B1-67D3-4CFF-AE3A-C87E2BEE611B}" type="slidenum">
              <a:rPr lang="en-US" smtClean="0"/>
              <a:t>‹#›</a:t>
            </a:fld>
            <a:endParaRPr lang="en-US"/>
          </a:p>
        </p:txBody>
      </p:sp>
    </p:spTree>
    <p:extLst>
      <p:ext uri="{BB962C8B-B14F-4D97-AF65-F5344CB8AC3E}">
        <p14:creationId xmlns:p14="http://schemas.microsoft.com/office/powerpoint/2010/main" val="1566466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F55DB5-654A-4BF4-B9E2-422032E8D5AC}"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887B1-67D3-4CFF-AE3A-C87E2BEE611B}"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55786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F55DB5-654A-4BF4-B9E2-422032E8D5AC}"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887B1-67D3-4CFF-AE3A-C87E2BEE611B}" type="slidenum">
              <a:rPr lang="en-US" smtClean="0"/>
              <a:t>‹#›</a:t>
            </a:fld>
            <a:endParaRPr lang="en-US"/>
          </a:p>
        </p:txBody>
      </p:sp>
    </p:spTree>
    <p:extLst>
      <p:ext uri="{BB962C8B-B14F-4D97-AF65-F5344CB8AC3E}">
        <p14:creationId xmlns:p14="http://schemas.microsoft.com/office/powerpoint/2010/main" val="3227117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EF55DB5-654A-4BF4-B9E2-422032E8D5AC}" type="datetimeFigureOut">
              <a:rPr lang="en-US" smtClean="0"/>
              <a:t>5/12/2023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A887B1-67D3-4CFF-AE3A-C87E2BEE611B}" type="slidenum">
              <a:rPr lang="en-US" smtClean="0"/>
              <a:t>‹#›</a:t>
            </a:fld>
            <a:endParaRPr lang="en-US"/>
          </a:p>
        </p:txBody>
      </p:sp>
    </p:spTree>
    <p:extLst>
      <p:ext uri="{BB962C8B-B14F-4D97-AF65-F5344CB8AC3E}">
        <p14:creationId xmlns:p14="http://schemas.microsoft.com/office/powerpoint/2010/main" val="3126834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EF55DB5-654A-4BF4-B9E2-422032E8D5AC}" type="datetimeFigureOut">
              <a:rPr lang="en-US" smtClean="0"/>
              <a:t>5/12/2023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A887B1-67D3-4CFF-AE3A-C87E2BEE611B}" type="slidenum">
              <a:rPr lang="en-US" smtClean="0"/>
              <a:t>‹#›</a:t>
            </a:fld>
            <a:endParaRPr lang="en-US"/>
          </a:p>
        </p:txBody>
      </p:sp>
    </p:spTree>
    <p:extLst>
      <p:ext uri="{BB962C8B-B14F-4D97-AF65-F5344CB8AC3E}">
        <p14:creationId xmlns:p14="http://schemas.microsoft.com/office/powerpoint/2010/main" val="4250047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55DB5-654A-4BF4-B9E2-422032E8D5AC}"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887B1-67D3-4CFF-AE3A-C87E2BEE611B}" type="slidenum">
              <a:rPr lang="en-US" smtClean="0"/>
              <a:t>‹#›</a:t>
            </a:fld>
            <a:endParaRPr lang="en-US"/>
          </a:p>
        </p:txBody>
      </p:sp>
    </p:spTree>
    <p:extLst>
      <p:ext uri="{BB962C8B-B14F-4D97-AF65-F5344CB8AC3E}">
        <p14:creationId xmlns:p14="http://schemas.microsoft.com/office/powerpoint/2010/main" val="656384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55DB5-654A-4BF4-B9E2-422032E8D5AC}"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887B1-67D3-4CFF-AE3A-C87E2BEE611B}" type="slidenum">
              <a:rPr lang="en-US" smtClean="0"/>
              <a:t>‹#›</a:t>
            </a:fld>
            <a:endParaRPr lang="en-US"/>
          </a:p>
        </p:txBody>
      </p:sp>
    </p:spTree>
    <p:extLst>
      <p:ext uri="{BB962C8B-B14F-4D97-AF65-F5344CB8AC3E}">
        <p14:creationId xmlns:p14="http://schemas.microsoft.com/office/powerpoint/2010/main" val="96622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55DB5-654A-4BF4-B9E2-422032E8D5AC}"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887B1-67D3-4CFF-AE3A-C87E2BEE611B}" type="slidenum">
              <a:rPr lang="en-US" smtClean="0"/>
              <a:t>‹#›</a:t>
            </a:fld>
            <a:endParaRPr lang="en-US"/>
          </a:p>
        </p:txBody>
      </p:sp>
    </p:spTree>
    <p:extLst>
      <p:ext uri="{BB962C8B-B14F-4D97-AF65-F5344CB8AC3E}">
        <p14:creationId xmlns:p14="http://schemas.microsoft.com/office/powerpoint/2010/main" val="377152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F55DB5-654A-4BF4-B9E2-422032E8D5AC}"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887B1-67D3-4CFF-AE3A-C87E2BEE611B}" type="slidenum">
              <a:rPr lang="en-US" smtClean="0"/>
              <a:t>‹#›</a:t>
            </a:fld>
            <a:endParaRPr lang="en-US"/>
          </a:p>
        </p:txBody>
      </p:sp>
    </p:spTree>
    <p:extLst>
      <p:ext uri="{BB962C8B-B14F-4D97-AF65-F5344CB8AC3E}">
        <p14:creationId xmlns:p14="http://schemas.microsoft.com/office/powerpoint/2010/main" val="3322917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F55DB5-654A-4BF4-B9E2-422032E8D5AC}"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887B1-67D3-4CFF-AE3A-C87E2BEE611B}" type="slidenum">
              <a:rPr lang="en-US" smtClean="0"/>
              <a:t>‹#›</a:t>
            </a:fld>
            <a:endParaRPr lang="en-US"/>
          </a:p>
        </p:txBody>
      </p:sp>
    </p:spTree>
    <p:extLst>
      <p:ext uri="{BB962C8B-B14F-4D97-AF65-F5344CB8AC3E}">
        <p14:creationId xmlns:p14="http://schemas.microsoft.com/office/powerpoint/2010/main" val="24413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F55DB5-654A-4BF4-B9E2-422032E8D5AC}" type="datetimeFigureOut">
              <a:rPr lang="en-US" smtClean="0"/>
              <a:t>5/12/2023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A887B1-67D3-4CFF-AE3A-C87E2BEE611B}" type="slidenum">
              <a:rPr lang="en-US" smtClean="0"/>
              <a:t>‹#›</a:t>
            </a:fld>
            <a:endParaRPr lang="en-US"/>
          </a:p>
        </p:txBody>
      </p:sp>
    </p:spTree>
    <p:extLst>
      <p:ext uri="{BB962C8B-B14F-4D97-AF65-F5344CB8AC3E}">
        <p14:creationId xmlns:p14="http://schemas.microsoft.com/office/powerpoint/2010/main" val="3752047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F55DB5-654A-4BF4-B9E2-422032E8D5AC}" type="datetimeFigureOut">
              <a:rPr lang="en-US" smtClean="0"/>
              <a:t>5/12/2023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A887B1-67D3-4CFF-AE3A-C87E2BEE611B}" type="slidenum">
              <a:rPr lang="en-US" smtClean="0"/>
              <a:t>‹#›</a:t>
            </a:fld>
            <a:endParaRPr lang="en-US"/>
          </a:p>
        </p:txBody>
      </p:sp>
    </p:spTree>
    <p:extLst>
      <p:ext uri="{BB962C8B-B14F-4D97-AF65-F5344CB8AC3E}">
        <p14:creationId xmlns:p14="http://schemas.microsoft.com/office/powerpoint/2010/main" val="2161507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F55DB5-654A-4BF4-B9E2-422032E8D5AC}" type="datetimeFigureOut">
              <a:rPr lang="en-US" smtClean="0"/>
              <a:t>5/12/2023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A887B1-67D3-4CFF-AE3A-C87E2BEE611B}" type="slidenum">
              <a:rPr lang="en-US" smtClean="0"/>
              <a:t>‹#›</a:t>
            </a:fld>
            <a:endParaRPr lang="en-US"/>
          </a:p>
        </p:txBody>
      </p:sp>
    </p:spTree>
    <p:extLst>
      <p:ext uri="{BB962C8B-B14F-4D97-AF65-F5344CB8AC3E}">
        <p14:creationId xmlns:p14="http://schemas.microsoft.com/office/powerpoint/2010/main" val="2055046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F55DB5-654A-4BF4-B9E2-422032E8D5AC}"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887B1-67D3-4CFF-AE3A-C87E2BEE611B}" type="slidenum">
              <a:rPr lang="en-US" smtClean="0"/>
              <a:t>‹#›</a:t>
            </a:fld>
            <a:endParaRPr lang="en-US"/>
          </a:p>
        </p:txBody>
      </p:sp>
    </p:spTree>
    <p:extLst>
      <p:ext uri="{BB962C8B-B14F-4D97-AF65-F5344CB8AC3E}">
        <p14:creationId xmlns:p14="http://schemas.microsoft.com/office/powerpoint/2010/main" val="64367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F55DB5-654A-4BF4-B9E2-422032E8D5AC}" type="datetimeFigureOut">
              <a:rPr lang="en-US" smtClean="0"/>
              <a:t>5/12/2023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887B1-67D3-4CFF-AE3A-C87E2BEE611B}" type="slidenum">
              <a:rPr lang="en-US" smtClean="0"/>
              <a:t>‹#›</a:t>
            </a:fld>
            <a:endParaRPr lang="en-US"/>
          </a:p>
        </p:txBody>
      </p:sp>
    </p:spTree>
    <p:extLst>
      <p:ext uri="{BB962C8B-B14F-4D97-AF65-F5344CB8AC3E}">
        <p14:creationId xmlns:p14="http://schemas.microsoft.com/office/powerpoint/2010/main" val="120751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8EF55DB5-654A-4BF4-B9E2-422032E8D5AC}" type="datetimeFigureOut">
              <a:rPr lang="en-US" smtClean="0"/>
              <a:t>5/12/2023</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82A887B1-67D3-4CFF-AE3A-C87E2BEE611B}" type="slidenum">
              <a:rPr lang="en-US" smtClean="0"/>
              <a:t>‹#›</a:t>
            </a:fld>
            <a:endParaRPr lang="en-US"/>
          </a:p>
        </p:txBody>
      </p:sp>
    </p:spTree>
    <p:extLst>
      <p:ext uri="{BB962C8B-B14F-4D97-AF65-F5344CB8AC3E}">
        <p14:creationId xmlns:p14="http://schemas.microsoft.com/office/powerpoint/2010/main" val="13216590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Elementary SWIP update 2022-2023</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02835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947307" y="342901"/>
            <a:ext cx="5368017" cy="702128"/>
          </a:xfrm>
        </p:spPr>
        <p:txBody>
          <a:bodyPr>
            <a:normAutofit/>
          </a:bodyPr>
          <a:lstStyle/>
          <a:p>
            <a:pPr algn="ctr"/>
            <a:r>
              <a:rPr lang="en-US" dirty="0">
                <a:solidFill>
                  <a:schemeClr val="tx1"/>
                </a:solidFill>
              </a:rPr>
              <a:t>Manson Builds</a:t>
            </a:r>
          </a:p>
        </p:txBody>
      </p:sp>
      <p:sp>
        <p:nvSpPr>
          <p:cNvPr id="20" name="Text Placeholder 19"/>
          <p:cNvSpPr>
            <a:spLocks noGrp="1"/>
          </p:cNvSpPr>
          <p:nvPr>
            <p:ph type="body" sz="half" idx="2"/>
          </p:nvPr>
        </p:nvSpPr>
        <p:spPr>
          <a:xfrm>
            <a:off x="216354" y="1155246"/>
            <a:ext cx="5604781" cy="5225143"/>
          </a:xfrm>
        </p:spPr>
        <p:txBody>
          <a:bodyPr>
            <a:normAutofit fontScale="62500" lnSpcReduction="20000"/>
          </a:bodyPr>
          <a:lstStyle/>
          <a:p>
            <a:pPr algn="l"/>
            <a:r>
              <a:rPr lang="en-US" b="1" dirty="0">
                <a:solidFill>
                  <a:srgbClr val="0070C0"/>
                </a:solidFill>
                <a:latin typeface="Arial Narrow" panose="020B0606020202030204" pitchFamily="34" charset="0"/>
              </a:rPr>
              <a:t>B = Balanced</a:t>
            </a:r>
          </a:p>
          <a:p>
            <a:pPr algn="l"/>
            <a:r>
              <a:rPr lang="en-US" b="1" dirty="0">
                <a:latin typeface="Arial Narrow" panose="020B0606020202030204" pitchFamily="34" charset="0"/>
              </a:rPr>
              <a:t>We strive to provide a balanced educational experience that incorporates the whole child.</a:t>
            </a:r>
          </a:p>
          <a:p>
            <a:pPr algn="l"/>
            <a:r>
              <a:rPr lang="en-US" b="1" dirty="0">
                <a:solidFill>
                  <a:srgbClr val="0070C0"/>
                </a:solidFill>
                <a:latin typeface="Arial Narrow" panose="020B0606020202030204" pitchFamily="34" charset="0"/>
              </a:rPr>
              <a:t>U = United</a:t>
            </a:r>
          </a:p>
          <a:p>
            <a:pPr algn="l"/>
            <a:r>
              <a:rPr lang="en-US" b="1" dirty="0">
                <a:latin typeface="Arial Narrow" panose="020B0606020202030204" pitchFamily="34" charset="0"/>
              </a:rPr>
              <a:t>We, staff, parents, district and community, all work together for the well-being and safety of our students</a:t>
            </a:r>
          </a:p>
          <a:p>
            <a:pPr algn="l"/>
            <a:r>
              <a:rPr lang="en-US" b="1" dirty="0">
                <a:solidFill>
                  <a:srgbClr val="0070C0"/>
                </a:solidFill>
                <a:latin typeface="Arial Narrow" panose="020B0606020202030204" pitchFamily="34" charset="0"/>
              </a:rPr>
              <a:t>I = Integrated</a:t>
            </a:r>
          </a:p>
          <a:p>
            <a:pPr algn="l"/>
            <a:r>
              <a:rPr lang="en-US" b="1" dirty="0">
                <a:latin typeface="Arial Narrow" panose="020B0606020202030204" pitchFamily="34" charset="0"/>
              </a:rPr>
              <a:t>We provide integrated, hands-on learning to let kids access knowledge in meaningful ways</a:t>
            </a:r>
          </a:p>
          <a:p>
            <a:pPr algn="l"/>
            <a:r>
              <a:rPr lang="en-US" b="1" dirty="0">
                <a:solidFill>
                  <a:srgbClr val="0070C0"/>
                </a:solidFill>
                <a:latin typeface="Arial Narrow" panose="020B0606020202030204" pitchFamily="34" charset="0"/>
              </a:rPr>
              <a:t>L = Learning</a:t>
            </a:r>
          </a:p>
          <a:p>
            <a:pPr algn="l"/>
            <a:r>
              <a:rPr lang="en-US" b="1" dirty="0">
                <a:latin typeface="Arial Narrow" panose="020B0606020202030204" pitchFamily="34" charset="0"/>
              </a:rPr>
              <a:t>We focus on literacy and math as crucial areas to prepare our kids for the future, providing individualized interventions and challenges as needed</a:t>
            </a:r>
          </a:p>
          <a:p>
            <a:pPr algn="l"/>
            <a:r>
              <a:rPr lang="en-US" b="1" dirty="0">
                <a:solidFill>
                  <a:srgbClr val="0070C0"/>
                </a:solidFill>
                <a:latin typeface="Arial Narrow" panose="020B0606020202030204" pitchFamily="34" charset="0"/>
              </a:rPr>
              <a:t>D = Diversity</a:t>
            </a:r>
          </a:p>
          <a:p>
            <a:pPr algn="l"/>
            <a:r>
              <a:rPr lang="en-US" b="1" dirty="0">
                <a:latin typeface="Arial Narrow" panose="020B0606020202030204" pitchFamily="34" charset="0"/>
              </a:rPr>
              <a:t>We embrace diversity, respect cultures and languages and teach tolerance.</a:t>
            </a:r>
          </a:p>
          <a:p>
            <a:pPr algn="l"/>
            <a:r>
              <a:rPr lang="en-US" b="1" dirty="0">
                <a:solidFill>
                  <a:srgbClr val="0070C0"/>
                </a:solidFill>
                <a:latin typeface="Arial Narrow" panose="020B0606020202030204" pitchFamily="34" charset="0"/>
              </a:rPr>
              <a:t>S = Staff &amp; Students</a:t>
            </a:r>
          </a:p>
          <a:p>
            <a:pPr algn="l"/>
            <a:r>
              <a:rPr lang="en-US" b="1" dirty="0">
                <a:latin typeface="Arial Narrow" panose="020B0606020202030204" pitchFamily="34" charset="0"/>
              </a:rPr>
              <a:t>We have talented and caring educators who work to create meaningful relationships that foster learning for our students.</a:t>
            </a:r>
          </a:p>
        </p:txBody>
      </p:sp>
      <p:pic>
        <p:nvPicPr>
          <p:cNvPr id="9" name="Content Placeholder 8">
            <a:extLst>
              <a:ext uri="{FF2B5EF4-FFF2-40B4-BE49-F238E27FC236}">
                <a16:creationId xmlns:a16="http://schemas.microsoft.com/office/drawing/2014/main" id="{E910391B-054F-4346-9152-3FF267B0360C}"/>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rot="5400000">
            <a:off x="6584872" y="925841"/>
            <a:ext cx="4165641" cy="4831639"/>
          </a:xfrm>
        </p:spPr>
      </p:pic>
    </p:spTree>
    <p:extLst>
      <p:ext uri="{BB962C8B-B14F-4D97-AF65-F5344CB8AC3E}">
        <p14:creationId xmlns:p14="http://schemas.microsoft.com/office/powerpoint/2010/main" val="703662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266" y="203742"/>
            <a:ext cx="10396882" cy="1151965"/>
          </a:xfrm>
        </p:spPr>
        <p:txBody>
          <a:bodyPr>
            <a:normAutofit/>
          </a:bodyPr>
          <a:lstStyle/>
          <a:p>
            <a:pPr algn="ctr"/>
            <a:r>
              <a:rPr lang="en-US" dirty="0"/>
              <a:t>2022-2023 GOALS </a:t>
            </a:r>
          </a:p>
        </p:txBody>
      </p:sp>
      <p:graphicFrame>
        <p:nvGraphicFramePr>
          <p:cNvPr id="7" name="Content Placeholder 6">
            <a:extLst>
              <a:ext uri="{FF2B5EF4-FFF2-40B4-BE49-F238E27FC236}">
                <a16:creationId xmlns:a16="http://schemas.microsoft.com/office/drawing/2014/main" id="{239997E8-19C2-49A9-ADE9-FD7B8527F94E}"/>
              </a:ext>
            </a:extLst>
          </p:cNvPr>
          <p:cNvGraphicFramePr>
            <a:graphicFrameLocks noGrp="1"/>
          </p:cNvGraphicFramePr>
          <p:nvPr>
            <p:ph sz="quarter" idx="13"/>
            <p:extLst>
              <p:ext uri="{D42A27DB-BD31-4B8C-83A1-F6EECF244321}">
                <p14:modId xmlns:p14="http://schemas.microsoft.com/office/powerpoint/2010/main" val="850633196"/>
              </p:ext>
            </p:extLst>
          </p:nvPr>
        </p:nvGraphicFramePr>
        <p:xfrm>
          <a:off x="678266" y="1282552"/>
          <a:ext cx="10513087" cy="4182364"/>
        </p:xfrm>
        <a:graphic>
          <a:graphicData uri="http://schemas.openxmlformats.org/drawingml/2006/table">
            <a:tbl>
              <a:tblPr firstRow="1" firstCol="1" bandRow="1">
                <a:tableStyleId>{5C22544A-7EE6-4342-B048-85BDC9FD1C3A}</a:tableStyleId>
              </a:tblPr>
              <a:tblGrid>
                <a:gridCol w="10513087">
                  <a:extLst>
                    <a:ext uri="{9D8B030D-6E8A-4147-A177-3AD203B41FA5}">
                      <a16:colId xmlns:a16="http://schemas.microsoft.com/office/drawing/2014/main" val="1215156671"/>
                    </a:ext>
                  </a:extLst>
                </a:gridCol>
              </a:tblGrid>
              <a:tr h="1082973">
                <a:tc>
                  <a:txBody>
                    <a:bodyPr/>
                    <a:lstStyle/>
                    <a:p>
                      <a:pPr marL="0" marR="0" algn="l">
                        <a:lnSpc>
                          <a:spcPct val="106000"/>
                        </a:lnSpc>
                        <a:spcBef>
                          <a:spcPts val="0"/>
                        </a:spcBef>
                        <a:spcAft>
                          <a:spcPts val="0"/>
                        </a:spcAft>
                      </a:pPr>
                      <a:r>
                        <a:rPr lang="en-US" sz="2400" dirty="0">
                          <a:effectLst/>
                          <a:latin typeface="Arial" panose="020B0604020202020204" pitchFamily="34" charset="0"/>
                          <a:cs typeface="Arial" panose="020B0604020202020204" pitchFamily="34" charset="0"/>
                        </a:rPr>
                        <a:t>The 3</a:t>
                      </a:r>
                      <a:r>
                        <a:rPr lang="en-US" sz="2400" baseline="30000" dirty="0">
                          <a:effectLst/>
                          <a:latin typeface="Arial" panose="020B0604020202020204" pitchFamily="34" charset="0"/>
                          <a:cs typeface="Arial" panose="020B0604020202020204" pitchFamily="34" charset="0"/>
                        </a:rPr>
                        <a:t>rd</a:t>
                      </a:r>
                      <a:r>
                        <a:rPr lang="en-US" sz="2400" dirty="0">
                          <a:effectLst/>
                          <a:latin typeface="Arial" panose="020B0604020202020204" pitchFamily="34" charset="0"/>
                          <a:cs typeface="Arial" panose="020B0604020202020204" pitchFamily="34" charset="0"/>
                        </a:rPr>
                        <a:t> - 5</a:t>
                      </a:r>
                      <a:r>
                        <a:rPr lang="en-US" sz="2400" baseline="30000" dirty="0">
                          <a:effectLst/>
                          <a:latin typeface="Arial" panose="020B0604020202020204" pitchFamily="34" charset="0"/>
                          <a:cs typeface="Arial" panose="020B0604020202020204" pitchFamily="34" charset="0"/>
                        </a:rPr>
                        <a:t>th</a:t>
                      </a:r>
                      <a:r>
                        <a:rPr lang="en-US" sz="2400" dirty="0">
                          <a:effectLst/>
                          <a:latin typeface="Arial" panose="020B0604020202020204" pitchFamily="34" charset="0"/>
                          <a:cs typeface="Arial" panose="020B0604020202020204" pitchFamily="34" charset="0"/>
                        </a:rPr>
                        <a:t> grade students at Manson Elementary will score above the Washington state average in meeting proficiency for their grade level on the Smarter Balance Assessment in Math and ELA as measured by the Spring 2023 SBA assessment.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76402060"/>
                  </a:ext>
                </a:extLst>
              </a:tr>
              <a:tr h="1038808">
                <a:tc>
                  <a:txBody>
                    <a:bodyPr/>
                    <a:lstStyle/>
                    <a:p>
                      <a:pPr marL="0" marR="0" algn="l">
                        <a:lnSpc>
                          <a:spcPct val="106000"/>
                        </a:lnSpc>
                        <a:spcBef>
                          <a:spcPts val="0"/>
                        </a:spcBef>
                        <a:spcAft>
                          <a:spcPts val="0"/>
                        </a:spcAft>
                      </a:pPr>
                      <a:r>
                        <a:rPr lang="en-US" sz="2400">
                          <a:effectLst/>
                          <a:latin typeface="Arial" panose="020B0604020202020204" pitchFamily="34" charset="0"/>
                          <a:cs typeface="Arial" panose="020B0604020202020204" pitchFamily="34" charset="0"/>
                        </a:rPr>
                        <a:t>The achievement gap between low income and non-low income students will decrease by 10% as measured as measured by the summative Spring SBA Math assessment. </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57913203"/>
                  </a:ext>
                </a:extLst>
              </a:tr>
              <a:tr h="902773">
                <a:tc>
                  <a:txBody>
                    <a:bodyPr/>
                    <a:lstStyle/>
                    <a:p>
                      <a:pPr marL="0" marR="0" algn="l">
                        <a:lnSpc>
                          <a:spcPct val="106000"/>
                        </a:lnSpc>
                        <a:spcBef>
                          <a:spcPts val="0"/>
                        </a:spcBef>
                        <a:spcAft>
                          <a:spcPts val="0"/>
                        </a:spcAft>
                      </a:pPr>
                      <a:r>
                        <a:rPr lang="en-US" sz="2400" dirty="0">
                          <a:effectLst/>
                          <a:latin typeface="Arial" panose="020B0604020202020204" pitchFamily="34" charset="0"/>
                          <a:cs typeface="Arial" panose="020B0604020202020204" pitchFamily="34" charset="0"/>
                        </a:rPr>
                        <a:t>100% of our Multi-lingual learners that are assessed on the WIDA Access, will improve their score in the Speaking domain by at least one level as measured by the WIDA Access assessment taken in the Spring of 2023.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37549560"/>
                  </a:ext>
                </a:extLst>
              </a:tr>
            </a:tbl>
          </a:graphicData>
        </a:graphic>
      </p:graphicFrame>
    </p:spTree>
    <p:extLst>
      <p:ext uri="{BB962C8B-B14F-4D97-AF65-F5344CB8AC3E}">
        <p14:creationId xmlns:p14="http://schemas.microsoft.com/office/powerpoint/2010/main" val="2191301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42A9E4FD-43AB-4983-8768-E8151C07BC41}"/>
              </a:ext>
            </a:extLst>
          </p:cNvPr>
          <p:cNvSpPr>
            <a:spLocks noChangeArrowheads="1"/>
          </p:cNvSpPr>
          <p:nvPr/>
        </p:nvSpPr>
        <p:spPr bwMode="auto">
          <a:xfrm>
            <a:off x="-3269743" y="1725570"/>
            <a:ext cx="2470970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FFFFFF"/>
                </a:solidFill>
                <a:effectLst/>
                <a:latin typeface="Segoe UI" panose="020B0502040204020203" pitchFamily="34" charset="0"/>
                <a:ea typeface="Calibri" panose="020F0502020204030204" pitchFamily="34" charset="0"/>
                <a:cs typeface="Segoe UI" panose="020B0502040204020203"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itle 7">
            <a:extLst>
              <a:ext uri="{FF2B5EF4-FFF2-40B4-BE49-F238E27FC236}">
                <a16:creationId xmlns:a16="http://schemas.microsoft.com/office/drawing/2014/main" id="{713727A0-917A-48B8-8DE0-5FC3A586ABF2}"/>
              </a:ext>
            </a:extLst>
          </p:cNvPr>
          <p:cNvSpPr>
            <a:spLocks noGrp="1"/>
          </p:cNvSpPr>
          <p:nvPr>
            <p:ph type="title"/>
          </p:nvPr>
        </p:nvSpPr>
        <p:spPr>
          <a:xfrm>
            <a:off x="897559" y="78934"/>
            <a:ext cx="10396882" cy="1151965"/>
          </a:xfrm>
        </p:spPr>
        <p:txBody>
          <a:bodyPr/>
          <a:lstStyle/>
          <a:p>
            <a:pPr algn="ctr"/>
            <a:r>
              <a:rPr lang="en-US" dirty="0"/>
              <a:t>Activities</a:t>
            </a:r>
          </a:p>
        </p:txBody>
      </p:sp>
      <p:sp>
        <p:nvSpPr>
          <p:cNvPr id="12" name="Content Placeholder 11">
            <a:extLst>
              <a:ext uri="{FF2B5EF4-FFF2-40B4-BE49-F238E27FC236}">
                <a16:creationId xmlns:a16="http://schemas.microsoft.com/office/drawing/2014/main" id="{3253C593-1244-4908-A9A6-75BFBFCCD767}"/>
              </a:ext>
            </a:extLst>
          </p:cNvPr>
          <p:cNvSpPr>
            <a:spLocks noGrp="1"/>
          </p:cNvSpPr>
          <p:nvPr>
            <p:ph sz="quarter" idx="13"/>
          </p:nvPr>
        </p:nvSpPr>
        <p:spPr>
          <a:xfrm>
            <a:off x="685800" y="1119422"/>
            <a:ext cx="10832360" cy="4469489"/>
          </a:xfrm>
        </p:spPr>
        <p:txBody>
          <a:bodyPr>
            <a:normAutofit/>
          </a:bodyPr>
          <a:lstStyle/>
          <a:p>
            <a:r>
              <a:rPr lang="en-US" dirty="0"/>
              <a:t>Integration of technology and 1:1 devices in all classroom Updated tablets for k-1</a:t>
            </a:r>
            <a:r>
              <a:rPr lang="en-US" baseline="30000" dirty="0"/>
              <a:t>st</a:t>
            </a:r>
            <a:endParaRPr lang="en-US" dirty="0"/>
          </a:p>
          <a:p>
            <a:r>
              <a:rPr lang="en-US" dirty="0"/>
              <a:t>Use of IABs as formative assessments in grades 3</a:t>
            </a:r>
            <a:r>
              <a:rPr lang="en-US" baseline="30000" dirty="0"/>
              <a:t>rd</a:t>
            </a:r>
            <a:r>
              <a:rPr lang="en-US" dirty="0"/>
              <a:t> -5</a:t>
            </a:r>
            <a:r>
              <a:rPr lang="en-US" baseline="30000" dirty="0"/>
              <a:t>th</a:t>
            </a:r>
            <a:r>
              <a:rPr lang="en-US" dirty="0"/>
              <a:t> and use digital end of unit exams from Benchmark Universe</a:t>
            </a:r>
          </a:p>
          <a:p>
            <a:r>
              <a:rPr lang="en-US" dirty="0"/>
              <a:t>Use of engaging GLAD strategies in all classrooms</a:t>
            </a:r>
          </a:p>
          <a:p>
            <a:r>
              <a:rPr lang="en-US" dirty="0"/>
              <a:t>Implementation of new benchmark Advance and Benchmark Adelante curriculum in Kinder – 5</a:t>
            </a:r>
            <a:r>
              <a:rPr lang="en-US" baseline="30000" dirty="0"/>
              <a:t>th</a:t>
            </a:r>
            <a:r>
              <a:rPr lang="en-US" dirty="0"/>
              <a:t> grade Classrooms</a:t>
            </a:r>
          </a:p>
          <a:p>
            <a:r>
              <a:rPr lang="en-US" dirty="0"/>
              <a:t>Use of strategies focused on improving all </a:t>
            </a:r>
            <a:r>
              <a:rPr lang="en-US" dirty="0" err="1"/>
              <a:t>wida</a:t>
            </a:r>
            <a:r>
              <a:rPr lang="en-US" dirty="0"/>
              <a:t> standard with an emphasis on the Speaking domain in all classrooms</a:t>
            </a:r>
          </a:p>
          <a:p>
            <a:r>
              <a:rPr lang="en-US" dirty="0"/>
              <a:t>Along with TPEP, the Principal will Implement walkthroughs and provide immediate simple feedback to teachers</a:t>
            </a:r>
          </a:p>
        </p:txBody>
      </p:sp>
    </p:spTree>
    <p:extLst>
      <p:ext uri="{BB962C8B-B14F-4D97-AF65-F5344CB8AC3E}">
        <p14:creationId xmlns:p14="http://schemas.microsoft.com/office/powerpoint/2010/main" val="1019701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548DE-4A6D-492A-A17F-0CD44559B6E1}"/>
              </a:ext>
            </a:extLst>
          </p:cNvPr>
          <p:cNvSpPr>
            <a:spLocks noGrp="1"/>
          </p:cNvSpPr>
          <p:nvPr>
            <p:ph type="title"/>
          </p:nvPr>
        </p:nvSpPr>
        <p:spPr/>
        <p:txBody>
          <a:bodyPr>
            <a:normAutofit fontScale="90000"/>
          </a:bodyPr>
          <a:lstStyle/>
          <a:p>
            <a:r>
              <a:rPr lang="en-US" dirty="0"/>
              <a:t>Science of Reading and Structured Literacy PD</a:t>
            </a:r>
          </a:p>
        </p:txBody>
      </p:sp>
      <p:sp>
        <p:nvSpPr>
          <p:cNvPr id="3" name="Content Placeholder 2">
            <a:extLst>
              <a:ext uri="{FF2B5EF4-FFF2-40B4-BE49-F238E27FC236}">
                <a16:creationId xmlns:a16="http://schemas.microsoft.com/office/drawing/2014/main" id="{C1E39BE0-81EB-4133-857A-C0DCAABE3C89}"/>
              </a:ext>
            </a:extLst>
          </p:cNvPr>
          <p:cNvSpPr>
            <a:spLocks noGrp="1"/>
          </p:cNvSpPr>
          <p:nvPr>
            <p:ph sz="quarter" idx="13"/>
          </p:nvPr>
        </p:nvSpPr>
        <p:spPr>
          <a:xfrm>
            <a:off x="685800" y="2063396"/>
            <a:ext cx="11012779" cy="3311189"/>
          </a:xfrm>
        </p:spPr>
        <p:txBody>
          <a:bodyPr>
            <a:noAutofit/>
          </a:bodyPr>
          <a:lstStyle/>
          <a:p>
            <a:pPr marL="0" indent="0">
              <a:buNone/>
            </a:pPr>
            <a:r>
              <a:rPr lang="en-US" sz="2800" dirty="0"/>
              <a:t>3 part series lead by Cassie Williams</a:t>
            </a:r>
          </a:p>
          <a:p>
            <a:pPr marL="0" indent="0">
              <a:buNone/>
            </a:pPr>
            <a:endParaRPr lang="en-US" sz="2800" dirty="0"/>
          </a:p>
          <a:p>
            <a:pPr marL="0" indent="0">
              <a:buNone/>
            </a:pPr>
            <a:r>
              <a:rPr lang="en-US" sz="2800" dirty="0"/>
              <a:t>Part 1:  What is the Science of Reading</a:t>
            </a:r>
          </a:p>
          <a:p>
            <a:pPr marL="0" indent="0">
              <a:buNone/>
            </a:pPr>
            <a:r>
              <a:rPr lang="en-US" sz="2800" dirty="0"/>
              <a:t>Part 2:  Characteristics of Tier 1 instruction at Manson Elementary</a:t>
            </a:r>
          </a:p>
          <a:p>
            <a:pPr marL="0" indent="0">
              <a:buNone/>
            </a:pPr>
            <a:r>
              <a:rPr lang="en-US" sz="2800" dirty="0"/>
              <a:t>Part 3:  Skill Based Instructional Routines</a:t>
            </a:r>
          </a:p>
        </p:txBody>
      </p:sp>
    </p:spTree>
    <p:extLst>
      <p:ext uri="{BB962C8B-B14F-4D97-AF65-F5344CB8AC3E}">
        <p14:creationId xmlns:p14="http://schemas.microsoft.com/office/powerpoint/2010/main" val="10600505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TM04033927[[fn=Main Event]]</Template>
  <TotalTime>15924</TotalTime>
  <Words>376</Words>
  <Application>Microsoft Office PowerPoint</Application>
  <PresentationFormat>Widescreen</PresentationFormat>
  <Paragraphs>32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Narrow</vt:lpstr>
      <vt:lpstr>Impact</vt:lpstr>
      <vt:lpstr>Segoe UI</vt:lpstr>
      <vt:lpstr>Main Event</vt:lpstr>
      <vt:lpstr>Elementary SWIP update 2022-2023</vt:lpstr>
      <vt:lpstr>Manson Builds</vt:lpstr>
      <vt:lpstr>2022-2023 GOALS </vt:lpstr>
      <vt:lpstr>Activities</vt:lpstr>
      <vt:lpstr>Science of Reading and Structured Literacy PD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Focus</dc:title>
  <dc:creator>Ben Riippi</dc:creator>
  <cp:lastModifiedBy>Janice Stewart</cp:lastModifiedBy>
  <cp:revision>76</cp:revision>
  <dcterms:created xsi:type="dcterms:W3CDTF">2020-12-08T18:00:08Z</dcterms:created>
  <dcterms:modified xsi:type="dcterms:W3CDTF">2023-05-12T18:54:36Z</dcterms:modified>
</cp:coreProperties>
</file>